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oke che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4338A8-B53D-4EC5-A398-89FF2D7DC28B}">
  <a:tblStyle styleId="{914338A8-B53D-4EC5-A398-89FF2D7DC2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7"/>
    <p:restoredTop sz="93317"/>
  </p:normalViewPr>
  <p:slideViewPr>
    <p:cSldViewPr snapToGrid="0">
      <p:cViewPr varScale="1">
        <p:scale>
          <a:sx n="54" d="100"/>
          <a:sy n="54" d="100"/>
        </p:scale>
        <p:origin x="200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Please add learning objectives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7f27199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d7f27199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8431fc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d8431fc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8431fc6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d8431fc6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8431fc6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8431fc6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8431fc6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d8431fc6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e0e946b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e0e946b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e0e946bf8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e0e946bf8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e0e946bf8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e0e946bf8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7f27199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d7f27199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7f2719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7f2719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7f27199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d7f27199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d7f27199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d7f27199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e0e946bf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e0e946bf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7f27199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7f27199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7f27199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d7f27199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64725" y="1337550"/>
            <a:ext cx="8520600" cy="24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6000" dirty="0">
                <a:solidFill>
                  <a:schemeClr val="dk2"/>
                </a:solidFill>
                <a:latin typeface="STKaiti"/>
                <a:ea typeface="STKaiti"/>
                <a:cs typeface="STKaiti"/>
                <a:sym typeface="STKaiti"/>
              </a:rPr>
              <a:t>我的小天地</a:t>
            </a:r>
            <a:endParaRPr sz="6000" dirty="0">
              <a:solidFill>
                <a:schemeClr val="dk2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3000" dirty="0">
                <a:latin typeface="Times New Roman"/>
                <a:ea typeface="Times New Roman"/>
                <a:cs typeface="Times New Roman"/>
                <a:sym typeface="Times New Roman"/>
              </a:rPr>
              <a:t>Day 1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64725" y="356564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l="833" t="720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/>
          <p:nvPr/>
        </p:nvSpPr>
        <p:spPr>
          <a:xfrm flipH="1">
            <a:off x="7765197" y="2752726"/>
            <a:ext cx="205628" cy="84675"/>
          </a:xfrm>
          <a:custGeom>
            <a:avLst/>
            <a:gdLst/>
            <a:ahLst/>
            <a:cxnLst/>
            <a:rect l="l" t="t" r="r" b="b"/>
            <a:pathLst>
              <a:path w="6773" h="4208" extrusionOk="0">
                <a:moveTo>
                  <a:pt x="6773" y="0"/>
                </a:moveTo>
                <a:cubicBezTo>
                  <a:pt x="5792" y="1962"/>
                  <a:pt x="3276" y="5088"/>
                  <a:pt x="1451" y="3871"/>
                </a:cubicBezTo>
                <a:cubicBezTo>
                  <a:pt x="304" y="3107"/>
                  <a:pt x="0" y="1378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52" name="Google Shape;152;p24"/>
          <p:cNvPicPr preferRelativeResize="0"/>
          <p:nvPr/>
        </p:nvPicPr>
        <p:blipFill rotWithShape="1">
          <a:blip r:embed="rId4">
            <a:alphaModFix/>
          </a:blip>
          <a:srcRect l="29337" t="4377" r="28788" b="36380"/>
          <a:stretch/>
        </p:blipFill>
        <p:spPr>
          <a:xfrm>
            <a:off x="4145750" y="1367825"/>
            <a:ext cx="1411975" cy="28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6650" y="1874625"/>
            <a:ext cx="240115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 rotWithShape="1">
          <a:blip r:embed="rId6">
            <a:alphaModFix/>
          </a:blip>
          <a:srcRect l="28053" t="9641" r="23461" b="38383"/>
          <a:stretch/>
        </p:blipFill>
        <p:spPr>
          <a:xfrm>
            <a:off x="2213500" y="1119875"/>
            <a:ext cx="1932250" cy="31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 rotWithShape="1">
          <a:blip r:embed="rId7">
            <a:alphaModFix/>
          </a:blip>
          <a:srcRect l="4031" t="1781" r="3290" b="26379"/>
          <a:stretch/>
        </p:blipFill>
        <p:spPr>
          <a:xfrm>
            <a:off x="72650" y="2906675"/>
            <a:ext cx="2086675" cy="21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 rotWithShape="1">
          <a:blip r:embed="rId8">
            <a:alphaModFix/>
          </a:blip>
          <a:srcRect l="39179" t="8615" r="16843" b="37098"/>
          <a:stretch/>
        </p:blipFill>
        <p:spPr>
          <a:xfrm>
            <a:off x="269350" y="2099575"/>
            <a:ext cx="807175" cy="15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/>
          <p:nvPr/>
        </p:nvSpPr>
        <p:spPr>
          <a:xfrm>
            <a:off x="5638475" y="573825"/>
            <a:ext cx="1792500" cy="1622400"/>
          </a:xfrm>
          <a:prstGeom prst="cloudCallout">
            <a:avLst>
              <a:gd name="adj1" fmla="val 55045"/>
              <a:gd name="adj2" fmla="val 6467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158" name="Google Shape;158;p24"/>
          <p:cNvSpPr txBox="1"/>
          <p:nvPr/>
        </p:nvSpPr>
        <p:spPr>
          <a:xfrm>
            <a:off x="5990175" y="1061650"/>
            <a:ext cx="8964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/>
              <a:t>床</a:t>
            </a:r>
            <a:endParaRPr sz="4800"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39925" y="1061650"/>
            <a:ext cx="1352750" cy="6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68400" y="972174"/>
            <a:ext cx="990925" cy="14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11">
            <a:alphaModFix/>
          </a:blip>
          <a:srcRect l="36379" t="10235" r="7043" b="17432"/>
          <a:stretch/>
        </p:blipFill>
        <p:spPr>
          <a:xfrm>
            <a:off x="4488525" y="573824"/>
            <a:ext cx="767363" cy="109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470875" y="196300"/>
            <a:ext cx="950100" cy="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latin typeface="STKaiti"/>
                <a:ea typeface="STKaiti"/>
                <a:cs typeface="STKaiti"/>
                <a:sym typeface="STKaiti"/>
              </a:rPr>
              <a:t>床</a:t>
            </a:r>
            <a:endParaRPr sz="48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109400" cy="1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左边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1186500" cy="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右边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sz="1100"/>
              <a:t>≈</a:t>
            </a:r>
            <a:endParaRPr sz="1100"/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3">
            <a:alphaModFix/>
          </a:blip>
          <a:srcRect b="22094"/>
          <a:stretch/>
        </p:blipFill>
        <p:spPr>
          <a:xfrm>
            <a:off x="5673875" y="445025"/>
            <a:ext cx="3214775" cy="37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779" y="734654"/>
            <a:ext cx="2908400" cy="33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5760713" y="4218275"/>
            <a:ext cx="30411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100">
                <a:solidFill>
                  <a:schemeClr val="dk2"/>
                </a:solidFill>
              </a:rPr>
              <a:t>https://item.taobao.com/item.htm?spm=a230r.1.14.32.66b45d8b2FXGDP&amp;id=572258108216&amp;ns=1&amp;abbucket=18#detail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1215975" y="4152475"/>
            <a:ext cx="30411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100">
                <a:solidFill>
                  <a:schemeClr val="dk2"/>
                </a:solidFill>
              </a:rPr>
              <a:t>https://detail.tmall.com/item.htm?spm=a230r.1.14.243.197c3439T4xlrO&amp;id=564956586393&amp;ns=1&amp;abbucket=18&amp;sku_properties=1627207:3232483;122216712:29217628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 l="833" t="720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 rotWithShape="1">
          <a:blip r:embed="rId4">
            <a:alphaModFix/>
          </a:blip>
          <a:srcRect l="29337" t="4377" r="28788" b="36380"/>
          <a:stretch/>
        </p:blipFill>
        <p:spPr>
          <a:xfrm>
            <a:off x="4145750" y="1367825"/>
            <a:ext cx="1411975" cy="28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 rotWithShape="1">
          <a:blip r:embed="rId5">
            <a:alphaModFix/>
          </a:blip>
          <a:srcRect l="28053" t="9641" r="23461" b="38383"/>
          <a:stretch/>
        </p:blipFill>
        <p:spPr>
          <a:xfrm>
            <a:off x="2213500" y="1119875"/>
            <a:ext cx="1932250" cy="31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 rotWithShape="1">
          <a:blip r:embed="rId6">
            <a:alphaModFix/>
          </a:blip>
          <a:srcRect l="4031" t="1781" r="3290" b="26379"/>
          <a:stretch/>
        </p:blipFill>
        <p:spPr>
          <a:xfrm>
            <a:off x="72650" y="2906675"/>
            <a:ext cx="2086675" cy="21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 rotWithShape="1">
          <a:blip r:embed="rId7">
            <a:alphaModFix/>
          </a:blip>
          <a:srcRect l="39179" t="8615" r="16843" b="37098"/>
          <a:stretch/>
        </p:blipFill>
        <p:spPr>
          <a:xfrm>
            <a:off x="269350" y="2099575"/>
            <a:ext cx="807175" cy="15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0348" y="2175775"/>
            <a:ext cx="1986800" cy="264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 rotWithShape="1">
          <a:blip r:embed="rId9">
            <a:alphaModFix/>
          </a:blip>
          <a:srcRect l="23842" t="10496" r="25845" b="47040"/>
          <a:stretch/>
        </p:blipFill>
        <p:spPr>
          <a:xfrm>
            <a:off x="5606600" y="2692263"/>
            <a:ext cx="1932250" cy="24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5677850" y="4486350"/>
            <a:ext cx="1798200" cy="6573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818E"/>
              </a:solidFill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3626650" y="2929225"/>
            <a:ext cx="170775" cy="47175"/>
          </a:xfrm>
          <a:custGeom>
            <a:avLst/>
            <a:gdLst/>
            <a:ahLst/>
            <a:cxnLst/>
            <a:rect l="l" t="t" r="r" b="b"/>
            <a:pathLst>
              <a:path w="6831" h="1887" extrusionOk="0">
                <a:moveTo>
                  <a:pt x="0" y="402"/>
                </a:moveTo>
                <a:cubicBezTo>
                  <a:pt x="0" y="2683"/>
                  <a:pt x="5813" y="2041"/>
                  <a:pt x="683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6" name="Google Shape;186;p26"/>
          <p:cNvPicPr preferRelativeResize="0"/>
          <p:nvPr/>
        </p:nvPicPr>
        <p:blipFill rotWithShape="1">
          <a:blip r:embed="rId10">
            <a:alphaModFix/>
          </a:blip>
          <a:srcRect l="36379" t="10235" r="7043" b="17432"/>
          <a:stretch/>
        </p:blipFill>
        <p:spPr>
          <a:xfrm>
            <a:off x="4488525" y="573825"/>
            <a:ext cx="592425" cy="8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68400" y="972174"/>
            <a:ext cx="990925" cy="14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7"/>
          <p:cNvPicPr preferRelativeResize="0"/>
          <p:nvPr/>
        </p:nvPicPr>
        <p:blipFill rotWithShape="1">
          <a:blip r:embed="rId3">
            <a:alphaModFix/>
          </a:blip>
          <a:srcRect l="833" t="720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 rotWithShape="1">
          <a:blip r:embed="rId4">
            <a:alphaModFix/>
          </a:blip>
          <a:srcRect l="29337" t="4377" r="28788" b="36380"/>
          <a:stretch/>
        </p:blipFill>
        <p:spPr>
          <a:xfrm>
            <a:off x="4145750" y="1367825"/>
            <a:ext cx="1411975" cy="28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 rotWithShape="1">
          <a:blip r:embed="rId5">
            <a:alphaModFix/>
          </a:blip>
          <a:srcRect l="28053" t="9641" r="23461" b="38383"/>
          <a:stretch/>
        </p:blipFill>
        <p:spPr>
          <a:xfrm>
            <a:off x="2213500" y="1119875"/>
            <a:ext cx="1932250" cy="31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 rotWithShape="1">
          <a:blip r:embed="rId6">
            <a:alphaModFix/>
          </a:blip>
          <a:srcRect l="4031" t="1781" r="3290" b="26379"/>
          <a:stretch/>
        </p:blipFill>
        <p:spPr>
          <a:xfrm>
            <a:off x="72650" y="2906675"/>
            <a:ext cx="2086675" cy="21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 rotWithShape="1">
          <a:blip r:embed="rId7">
            <a:alphaModFix/>
          </a:blip>
          <a:srcRect l="39179" t="8615" r="16843" b="37098"/>
          <a:stretch/>
        </p:blipFill>
        <p:spPr>
          <a:xfrm>
            <a:off x="269350" y="2099575"/>
            <a:ext cx="807175" cy="15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0348" y="2175775"/>
            <a:ext cx="1986800" cy="264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9">
            <a:alphaModFix/>
          </a:blip>
          <a:srcRect l="23842" t="10496" r="25845" b="47040"/>
          <a:stretch/>
        </p:blipFill>
        <p:spPr>
          <a:xfrm>
            <a:off x="5606600" y="2692263"/>
            <a:ext cx="1932250" cy="24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/>
        </p:nvSpPr>
        <p:spPr>
          <a:xfrm>
            <a:off x="5677850" y="4486350"/>
            <a:ext cx="1798200" cy="6573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818E"/>
              </a:solidFill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3626650" y="2929225"/>
            <a:ext cx="170775" cy="47175"/>
          </a:xfrm>
          <a:custGeom>
            <a:avLst/>
            <a:gdLst/>
            <a:ahLst/>
            <a:cxnLst/>
            <a:rect l="l" t="t" r="r" b="b"/>
            <a:pathLst>
              <a:path w="6831" h="1887" extrusionOk="0">
                <a:moveTo>
                  <a:pt x="0" y="402"/>
                </a:moveTo>
                <a:cubicBezTo>
                  <a:pt x="0" y="2683"/>
                  <a:pt x="5813" y="2041"/>
                  <a:pt x="683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27"/>
          <p:cNvSpPr/>
          <p:nvPr/>
        </p:nvSpPr>
        <p:spPr>
          <a:xfrm>
            <a:off x="3275050" y="1577875"/>
            <a:ext cx="618900" cy="521700"/>
          </a:xfrm>
          <a:prstGeom prst="heart">
            <a:avLst/>
          </a:prstGeom>
          <a:solidFill>
            <a:srgbClr val="EE2A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3274325" y="1072675"/>
            <a:ext cx="419700" cy="323700"/>
          </a:xfrm>
          <a:prstGeom prst="heart">
            <a:avLst/>
          </a:prstGeom>
          <a:solidFill>
            <a:srgbClr val="EE2A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7"/>
          <p:cNvSpPr/>
          <p:nvPr/>
        </p:nvSpPr>
        <p:spPr>
          <a:xfrm>
            <a:off x="3216100" y="630194"/>
            <a:ext cx="351600" cy="283800"/>
          </a:xfrm>
          <a:prstGeom prst="heart">
            <a:avLst/>
          </a:prstGeom>
          <a:solidFill>
            <a:srgbClr val="EE2A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33693" y="1190976"/>
            <a:ext cx="312550" cy="46962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/>
        </p:nvSpPr>
        <p:spPr>
          <a:xfrm>
            <a:off x="249650" y="551125"/>
            <a:ext cx="993600" cy="568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/>
              <a:t>电视</a:t>
            </a:r>
            <a:endParaRPr sz="2800" b="1"/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11">
            <a:alphaModFix/>
          </a:blip>
          <a:srcRect l="36379" t="10235" r="7043" b="17432"/>
          <a:stretch/>
        </p:blipFill>
        <p:spPr>
          <a:xfrm>
            <a:off x="4488525" y="573824"/>
            <a:ext cx="767363" cy="109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68400" y="972174"/>
            <a:ext cx="990925" cy="14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/>
          <p:nvPr/>
        </p:nvSpPr>
        <p:spPr>
          <a:xfrm>
            <a:off x="1282525" y="748825"/>
            <a:ext cx="1932300" cy="1457100"/>
          </a:xfrm>
          <a:prstGeom prst="cloudCallout">
            <a:avLst>
              <a:gd name="adj1" fmla="val 53637"/>
              <a:gd name="adj2" fmla="val 5725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50726" y="633700"/>
            <a:ext cx="1078473" cy="11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8"/>
          <p:cNvPicPr preferRelativeResize="0"/>
          <p:nvPr/>
        </p:nvPicPr>
        <p:blipFill rotWithShape="1">
          <a:blip r:embed="rId3">
            <a:alphaModFix/>
          </a:blip>
          <a:srcRect l="833" t="720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 rotWithShape="1">
          <a:blip r:embed="rId4">
            <a:alphaModFix/>
          </a:blip>
          <a:srcRect l="29337" t="4377" r="28788" b="36380"/>
          <a:stretch/>
        </p:blipFill>
        <p:spPr>
          <a:xfrm>
            <a:off x="4145750" y="1367825"/>
            <a:ext cx="1411975" cy="28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 rotWithShape="1">
          <a:blip r:embed="rId5">
            <a:alphaModFix/>
          </a:blip>
          <a:srcRect l="28053" t="9641" r="23461" b="38383"/>
          <a:stretch/>
        </p:blipFill>
        <p:spPr>
          <a:xfrm>
            <a:off x="2213500" y="1119875"/>
            <a:ext cx="1932250" cy="31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 rotWithShape="1">
          <a:blip r:embed="rId6">
            <a:alphaModFix/>
          </a:blip>
          <a:srcRect l="4031" t="1781" r="3290" b="26379"/>
          <a:stretch/>
        </p:blipFill>
        <p:spPr>
          <a:xfrm>
            <a:off x="72650" y="2906675"/>
            <a:ext cx="2086675" cy="21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 rotWithShape="1">
          <a:blip r:embed="rId7">
            <a:alphaModFix/>
          </a:blip>
          <a:srcRect l="39179" t="8615" r="16843" b="37098"/>
          <a:stretch/>
        </p:blipFill>
        <p:spPr>
          <a:xfrm>
            <a:off x="116625" y="2099575"/>
            <a:ext cx="807175" cy="15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0348" y="2175775"/>
            <a:ext cx="1986800" cy="264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 rotWithShape="1">
          <a:blip r:embed="rId9">
            <a:alphaModFix/>
          </a:blip>
          <a:srcRect l="23842" t="10496" r="25845" b="47040"/>
          <a:stretch/>
        </p:blipFill>
        <p:spPr>
          <a:xfrm>
            <a:off x="5606600" y="2692263"/>
            <a:ext cx="1932250" cy="24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5677850" y="4486350"/>
            <a:ext cx="1798200" cy="6573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818E"/>
              </a:solidFill>
            </a:endParaRPr>
          </a:p>
        </p:txBody>
      </p:sp>
      <p:sp>
        <p:nvSpPr>
          <p:cNvPr id="222" name="Google Shape;222;p28"/>
          <p:cNvSpPr/>
          <p:nvPr/>
        </p:nvSpPr>
        <p:spPr>
          <a:xfrm>
            <a:off x="3626650" y="2929225"/>
            <a:ext cx="170775" cy="47175"/>
          </a:xfrm>
          <a:custGeom>
            <a:avLst/>
            <a:gdLst/>
            <a:ahLst/>
            <a:cxnLst/>
            <a:rect l="l" t="t" r="r" b="b"/>
            <a:pathLst>
              <a:path w="6831" h="1887" extrusionOk="0">
                <a:moveTo>
                  <a:pt x="0" y="402"/>
                </a:moveTo>
                <a:cubicBezTo>
                  <a:pt x="0" y="2683"/>
                  <a:pt x="5813" y="2041"/>
                  <a:pt x="683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Google Shape;223;p28"/>
          <p:cNvSpPr/>
          <p:nvPr/>
        </p:nvSpPr>
        <p:spPr>
          <a:xfrm>
            <a:off x="3275050" y="1577875"/>
            <a:ext cx="618900" cy="521700"/>
          </a:xfrm>
          <a:prstGeom prst="heart">
            <a:avLst/>
          </a:prstGeom>
          <a:solidFill>
            <a:srgbClr val="EE2A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8"/>
          <p:cNvSpPr/>
          <p:nvPr/>
        </p:nvSpPr>
        <p:spPr>
          <a:xfrm>
            <a:off x="3274325" y="1072675"/>
            <a:ext cx="419700" cy="323700"/>
          </a:xfrm>
          <a:prstGeom prst="heart">
            <a:avLst/>
          </a:prstGeom>
          <a:solidFill>
            <a:srgbClr val="EE2A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3216100" y="630194"/>
            <a:ext cx="351600" cy="283800"/>
          </a:xfrm>
          <a:prstGeom prst="heart">
            <a:avLst/>
          </a:prstGeom>
          <a:solidFill>
            <a:srgbClr val="EE2A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3800" y="2692275"/>
            <a:ext cx="759574" cy="8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97203" y="3088001"/>
            <a:ext cx="212771" cy="31969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/>
        </p:nvSpPr>
        <p:spPr>
          <a:xfrm>
            <a:off x="0" y="1076675"/>
            <a:ext cx="1197300" cy="803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电视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</p:txBody>
      </p:sp>
      <p:cxnSp>
        <p:nvCxnSpPr>
          <p:cNvPr id="229" name="Google Shape;229;p28"/>
          <p:cNvCxnSpPr/>
          <p:nvPr/>
        </p:nvCxnSpPr>
        <p:spPr>
          <a:xfrm>
            <a:off x="816900" y="1731000"/>
            <a:ext cx="249600" cy="10437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0" name="Google Shape;230;p28"/>
          <p:cNvPicPr preferRelativeResize="0"/>
          <p:nvPr/>
        </p:nvPicPr>
        <p:blipFill rotWithShape="1">
          <a:blip r:embed="rId12">
            <a:alphaModFix/>
          </a:blip>
          <a:srcRect l="36379" t="10235" r="7043" b="17432"/>
          <a:stretch/>
        </p:blipFill>
        <p:spPr>
          <a:xfrm>
            <a:off x="4488525" y="573824"/>
            <a:ext cx="767363" cy="109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8400" y="972174"/>
            <a:ext cx="990925" cy="14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9"/>
          <p:cNvPicPr preferRelativeResize="0"/>
          <p:nvPr/>
        </p:nvPicPr>
        <p:blipFill rotWithShape="1">
          <a:blip r:embed="rId3">
            <a:alphaModFix/>
          </a:blip>
          <a:srcRect l="833" t="720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9"/>
          <p:cNvSpPr txBox="1"/>
          <p:nvPr/>
        </p:nvSpPr>
        <p:spPr>
          <a:xfrm>
            <a:off x="4349950" y="2286300"/>
            <a:ext cx="1053600" cy="6900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书架</a:t>
            </a:r>
            <a:endParaRPr sz="3000"/>
          </a:p>
        </p:txBody>
      </p:sp>
      <p:pic>
        <p:nvPicPr>
          <p:cNvPr id="238" name="Google Shape;238;p29"/>
          <p:cNvPicPr preferRelativeResize="0"/>
          <p:nvPr/>
        </p:nvPicPr>
        <p:blipFill rotWithShape="1">
          <a:blip r:embed="rId4">
            <a:alphaModFix/>
          </a:blip>
          <a:srcRect l="29337" t="4377" r="28788" b="36380"/>
          <a:stretch/>
        </p:blipFill>
        <p:spPr>
          <a:xfrm>
            <a:off x="4145750" y="1367825"/>
            <a:ext cx="1411975" cy="28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4277100" y="653225"/>
            <a:ext cx="1053600" cy="6900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上面</a:t>
            </a:r>
            <a:endParaRPr sz="3000"/>
          </a:p>
        </p:txBody>
      </p:sp>
      <p:sp>
        <p:nvSpPr>
          <p:cNvPr id="240" name="Google Shape;240;p29"/>
          <p:cNvSpPr txBox="1"/>
          <p:nvPr/>
        </p:nvSpPr>
        <p:spPr>
          <a:xfrm>
            <a:off x="5831350" y="3047000"/>
            <a:ext cx="1145700" cy="8031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右边</a:t>
            </a:r>
            <a:endParaRPr sz="3000"/>
          </a:p>
        </p:txBody>
      </p:sp>
      <p:pic>
        <p:nvPicPr>
          <p:cNvPr id="241" name="Google Shape;241;p29"/>
          <p:cNvPicPr preferRelativeResize="0"/>
          <p:nvPr/>
        </p:nvPicPr>
        <p:blipFill rotWithShape="1">
          <a:blip r:embed="rId5">
            <a:alphaModFix/>
          </a:blip>
          <a:srcRect l="23842" t="10496" r="25845" b="47040"/>
          <a:stretch/>
        </p:blipFill>
        <p:spPr>
          <a:xfrm>
            <a:off x="5607750" y="2692263"/>
            <a:ext cx="1932250" cy="24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 txBox="1"/>
          <p:nvPr/>
        </p:nvSpPr>
        <p:spPr>
          <a:xfrm>
            <a:off x="5674775" y="4486200"/>
            <a:ext cx="1798200" cy="6573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818E"/>
              </a:solidFill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2756875" y="1470075"/>
            <a:ext cx="1281900" cy="657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左边</a:t>
            </a:r>
            <a:endParaRPr sz="3000"/>
          </a:p>
        </p:txBody>
      </p:sp>
      <p:pic>
        <p:nvPicPr>
          <p:cNvPr id="244" name="Google Shape;244;p29"/>
          <p:cNvPicPr preferRelativeResize="0"/>
          <p:nvPr/>
        </p:nvPicPr>
        <p:blipFill rotWithShape="1">
          <a:blip r:embed="rId6">
            <a:alphaModFix/>
          </a:blip>
          <a:srcRect l="28053" t="9641" r="23461" b="38383"/>
          <a:stretch/>
        </p:blipFill>
        <p:spPr>
          <a:xfrm>
            <a:off x="2208388" y="936813"/>
            <a:ext cx="1932250" cy="31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1248000" y="1594875"/>
            <a:ext cx="965400" cy="580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左边</a:t>
            </a:r>
            <a:endParaRPr sz="3000"/>
          </a:p>
        </p:txBody>
      </p:sp>
      <p:sp>
        <p:nvSpPr>
          <p:cNvPr id="246" name="Google Shape;246;p29"/>
          <p:cNvSpPr txBox="1"/>
          <p:nvPr/>
        </p:nvSpPr>
        <p:spPr>
          <a:xfrm>
            <a:off x="487900" y="3965950"/>
            <a:ext cx="1053600" cy="657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左边</a:t>
            </a:r>
            <a:endParaRPr sz="3000"/>
          </a:p>
        </p:txBody>
      </p:sp>
      <p:pic>
        <p:nvPicPr>
          <p:cNvPr id="247" name="Google Shape;247;p29"/>
          <p:cNvPicPr preferRelativeResize="0"/>
          <p:nvPr/>
        </p:nvPicPr>
        <p:blipFill rotWithShape="1">
          <a:blip r:embed="rId7">
            <a:alphaModFix/>
          </a:blip>
          <a:srcRect l="4031" t="1781" r="3290" b="26379"/>
          <a:stretch/>
        </p:blipFill>
        <p:spPr>
          <a:xfrm>
            <a:off x="72663" y="2929225"/>
            <a:ext cx="2086675" cy="21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/>
        </p:nvSpPr>
        <p:spPr>
          <a:xfrm>
            <a:off x="181575" y="2933550"/>
            <a:ext cx="805500" cy="4740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上面</a:t>
            </a:r>
            <a:endParaRPr sz="2400"/>
          </a:p>
        </p:txBody>
      </p:sp>
      <p:pic>
        <p:nvPicPr>
          <p:cNvPr id="249" name="Google Shape;249;p29"/>
          <p:cNvPicPr preferRelativeResize="0"/>
          <p:nvPr/>
        </p:nvPicPr>
        <p:blipFill rotWithShape="1">
          <a:blip r:embed="rId8">
            <a:alphaModFix/>
          </a:blip>
          <a:srcRect l="39179" t="8615" r="16843" b="37098"/>
          <a:stretch/>
        </p:blipFill>
        <p:spPr>
          <a:xfrm>
            <a:off x="180750" y="2025363"/>
            <a:ext cx="807175" cy="15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 txBox="1"/>
          <p:nvPr/>
        </p:nvSpPr>
        <p:spPr>
          <a:xfrm>
            <a:off x="987075" y="3047000"/>
            <a:ext cx="807300" cy="4740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右边</a:t>
            </a:r>
            <a:endParaRPr sz="2400"/>
          </a:p>
        </p:txBody>
      </p:sp>
      <p:pic>
        <p:nvPicPr>
          <p:cNvPr id="251" name="Google Shape;251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9325" y="2617713"/>
            <a:ext cx="857008" cy="90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90348" y="2175775"/>
            <a:ext cx="1986800" cy="2648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/>
          <p:nvPr/>
        </p:nvSpPr>
        <p:spPr>
          <a:xfrm>
            <a:off x="3626650" y="2929225"/>
            <a:ext cx="170775" cy="47175"/>
          </a:xfrm>
          <a:custGeom>
            <a:avLst/>
            <a:gdLst/>
            <a:ahLst/>
            <a:cxnLst/>
            <a:rect l="l" t="t" r="r" b="b"/>
            <a:pathLst>
              <a:path w="6831" h="1887" extrusionOk="0">
                <a:moveTo>
                  <a:pt x="0" y="402"/>
                </a:moveTo>
                <a:cubicBezTo>
                  <a:pt x="0" y="2683"/>
                  <a:pt x="5813" y="2041"/>
                  <a:pt x="683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54" name="Google Shape;254;p29"/>
          <p:cNvPicPr preferRelativeResize="0"/>
          <p:nvPr/>
        </p:nvPicPr>
        <p:blipFill rotWithShape="1">
          <a:blip r:embed="rId11">
            <a:alphaModFix/>
          </a:blip>
          <a:srcRect l="36379" t="10235" r="7043" b="17432"/>
          <a:stretch/>
        </p:blipFill>
        <p:spPr>
          <a:xfrm>
            <a:off x="4398900" y="573825"/>
            <a:ext cx="857000" cy="9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68400" y="972174"/>
            <a:ext cx="990925" cy="14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tonight’s homework:  </a:t>
            </a:r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0E0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zh-CN" sz="3000" dirty="0"/>
              <a:t>Practice vocabulary using Quizlet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lang="zh-CN" sz="3000" dirty="0">
                <a:solidFill>
                  <a:srgbClr val="FF0000"/>
                </a:solidFill>
              </a:rPr>
              <a:t>We will have a vocabulary quiz first thing </a:t>
            </a:r>
            <a:r>
              <a:rPr lang="en-US" altLang="zh-CN" sz="3000">
                <a:solidFill>
                  <a:srgbClr val="FF0000"/>
                </a:solidFill>
              </a:rPr>
              <a:t>on Day 2.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6B26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While we are going through this </a:t>
            </a:r>
            <a:r>
              <a:rPr lang="en-US" altLang="zh-CN" dirty="0"/>
              <a:t>text…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/>
              <a:t>You need to fill in columns 3 &amp; 4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3000"/>
              <a:t>3.  Guess the pinyin based on what you hear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sz="3000"/>
              <a:t>4.  Write the English meaning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l="83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700" y="1580250"/>
            <a:ext cx="240115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4345175" y="1549475"/>
            <a:ext cx="1145700" cy="6921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latin typeface="STKaiti"/>
                <a:ea typeface="STKaiti"/>
                <a:cs typeface="STKaiti"/>
                <a:sym typeface="STKaiti"/>
              </a:rPr>
              <a:t>房间</a:t>
            </a:r>
            <a:endParaRPr sz="3600">
              <a:latin typeface="STKaiti"/>
              <a:ea typeface="STKaiti"/>
              <a:cs typeface="STKaiti"/>
              <a:sym typeface="STKait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146550"/>
            <a:ext cx="1469100" cy="8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latin typeface="STKaiti"/>
                <a:ea typeface="STKaiti"/>
                <a:cs typeface="STKaiti"/>
                <a:sym typeface="STKaiti"/>
              </a:rPr>
              <a:t>电灯 </a:t>
            </a:r>
            <a:r>
              <a:rPr lang="zh-CN">
                <a:latin typeface="STKaiti"/>
                <a:ea typeface="STKaiti"/>
                <a:cs typeface="STKaiti"/>
                <a:sym typeface="STKaiti"/>
              </a:rPr>
              <a:t> </a:t>
            </a:r>
            <a:endParaRPr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89525" y="1152475"/>
            <a:ext cx="1412700" cy="8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0000"/>
                </a:solidFill>
                <a:latin typeface="STKaiti"/>
                <a:ea typeface="STKaiti"/>
                <a:cs typeface="STKaiti"/>
                <a:sym typeface="STKaiti"/>
              </a:rPr>
              <a:t>  </a:t>
            </a:r>
            <a:r>
              <a:rPr lang="zh-CN" sz="3000" b="1">
                <a:solidFill>
                  <a:srgbClr val="FF0000"/>
                </a:solidFill>
                <a:latin typeface="STKaiti"/>
                <a:ea typeface="STKaiti"/>
                <a:cs typeface="STKaiti"/>
                <a:sym typeface="STKaiti"/>
              </a:rPr>
              <a:t> 左边</a:t>
            </a:r>
            <a:endParaRPr sz="3000" b="1">
              <a:solidFill>
                <a:srgbClr val="FF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 b="1">
              <a:solidFill>
                <a:srgbClr val="FF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b="1">
              <a:solidFill>
                <a:srgbClr val="FF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b="1">
              <a:solidFill>
                <a:srgbClr val="FF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sz="1100" b="1">
                <a:solidFill>
                  <a:srgbClr val="FF0000"/>
                </a:solidFill>
                <a:latin typeface="STKaiti"/>
                <a:ea typeface="STKaiti"/>
                <a:cs typeface="STKaiti"/>
                <a:sym typeface="STKaiti"/>
              </a:rPr>
              <a:t>https://item.taobao.com/item.htm?spm=a230r.1.14.87.164f51959UCxe6&amp;id=568222394108&amp;ns=1&amp;abbucket=18#detail</a:t>
            </a:r>
            <a:endParaRPr sz="1100" b="1">
              <a:solidFill>
                <a:srgbClr val="FF0000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16542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3000" b="1">
                <a:solidFill>
                  <a:srgbClr val="FF0000"/>
                </a:solidFill>
                <a:latin typeface="STKaiti"/>
                <a:ea typeface="STKaiti"/>
                <a:cs typeface="STKaiti"/>
                <a:sym typeface="STKaiti"/>
              </a:rPr>
              <a:t>右边</a:t>
            </a:r>
            <a:endParaRPr sz="3000" b="1">
              <a:solidFill>
                <a:srgbClr val="FF0000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t="4556" b="25664"/>
          <a:stretch/>
        </p:blipFill>
        <p:spPr>
          <a:xfrm>
            <a:off x="1400350" y="1017725"/>
            <a:ext cx="2925445" cy="31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7175" y="959252"/>
            <a:ext cx="2608525" cy="29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5611075" y="4349300"/>
            <a:ext cx="33516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100" b="1">
                <a:solidFill>
                  <a:srgbClr val="FF0000"/>
                </a:solidFill>
              </a:rPr>
              <a:t>https://item.taobao.com/item.htm?spm=a230r.1.14.131.164f51959UCxe6&amp;id=558189501938&amp;ns=1&amp;abbucket=18#detail </a:t>
            </a:r>
            <a:r>
              <a:rPr lang="zh-CN" sz="1200" b="1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168325"/>
            <a:ext cx="14292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latin typeface="STKaiti"/>
                <a:ea typeface="STKaiti"/>
                <a:cs typeface="STKaiti"/>
                <a:sym typeface="STKaiti"/>
              </a:rPr>
              <a:t>衣柜</a:t>
            </a:r>
            <a:endParaRPr sz="48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1706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 左边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11706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右边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t="3932" b="21446"/>
          <a:stretch/>
        </p:blipFill>
        <p:spPr>
          <a:xfrm>
            <a:off x="1654250" y="1246826"/>
            <a:ext cx="2801175" cy="31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b="22281"/>
          <a:stretch/>
        </p:blipFill>
        <p:spPr>
          <a:xfrm>
            <a:off x="6047675" y="970220"/>
            <a:ext cx="2801175" cy="320306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229875" y="3800425"/>
            <a:ext cx="3519600" cy="21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100">
                <a:solidFill>
                  <a:srgbClr val="FF0000"/>
                </a:solidFill>
              </a:rPr>
              <a:t>https://item.taobao.com/item.htm?spm=a230r.1.14.195.6b512ec3e45dxl&amp;id=550554092925&amp;ns=1&amp;abbucket=18#detail 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5530313" y="4089000"/>
            <a:ext cx="31239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100">
                <a:solidFill>
                  <a:srgbClr val="FF0000"/>
                </a:solidFill>
              </a:rPr>
              <a:t>https://item.taobao.com/item.htm?spm=a230r.1.14.226.6b512ec3e45dxl&amp;id=565658512462&amp;ns=1&amp;abbucket=18#detail</a:t>
            </a:r>
            <a:r>
              <a:rPr lang="zh-CN" sz="1200">
                <a:solidFill>
                  <a:schemeClr val="dk2"/>
                </a:solidFill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125125"/>
            <a:ext cx="1588500" cy="8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latin typeface="STKaiti"/>
                <a:ea typeface="STKaiti"/>
                <a:cs typeface="STKaiti"/>
                <a:sym typeface="STKaiti"/>
              </a:rPr>
              <a:t>玩具</a:t>
            </a:r>
            <a:endParaRPr sz="48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2999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  左边  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2"/>
          </p:nvPr>
        </p:nvSpPr>
        <p:spPr>
          <a:xfrm>
            <a:off x="4502350" y="1152475"/>
            <a:ext cx="1299900" cy="10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右边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22245"/>
          <a:stretch/>
        </p:blipFill>
        <p:spPr>
          <a:xfrm>
            <a:off x="5631000" y="883902"/>
            <a:ext cx="2676200" cy="30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7525" y="883900"/>
            <a:ext cx="2716360" cy="304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108925" y="4228225"/>
            <a:ext cx="42585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000"/>
              <a:t>https://detail.tmall.com/item.htm?id=570903603619&amp;ali_refid=a3_430585_1006:1105024226:N:%E7%8E%A9%E5%81%B6%E5%A5%B3%E7%94%9F%20%E5%8F%AF%E7%88%B1%20%E8%B6%85%E8%90%8C:14d89971693e05e5f16553308172f7b1&amp;ali_trackid=1_14d89971693e05e5f16553308172f7b1&amp;spm=a230r.1.14.1</a:t>
            </a:r>
            <a:r>
              <a:rPr lang="zh-CN" sz="1000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5521550" y="4033125"/>
            <a:ext cx="30840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200"/>
              <a:t>https://detail.tmall.com/item.htm?spm=a230r.1.14.166.15c46446HQ2wvJ&amp;id=544491604947&amp;ns=1&amp;abbucket=18&amp;skuId=3445498494789</a:t>
            </a:r>
            <a:r>
              <a:rPr lang="zh-CN" sz="1200">
                <a:solidFill>
                  <a:schemeClr val="dk2"/>
                </a:solidFill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226150"/>
            <a:ext cx="1528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latin typeface="STKaiti"/>
                <a:ea typeface="STKaiti"/>
                <a:cs typeface="STKaiti"/>
                <a:sym typeface="STKaiti"/>
              </a:rPr>
              <a:t>海报</a:t>
            </a:r>
            <a:endParaRPr sz="48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242050" y="1321600"/>
            <a:ext cx="122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左边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2"/>
          </p:nvPr>
        </p:nvSpPr>
        <p:spPr>
          <a:xfrm>
            <a:off x="4522275" y="1263900"/>
            <a:ext cx="1007400" cy="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右边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675" y="844688"/>
            <a:ext cx="2763900" cy="32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 rotWithShape="1">
          <a:blip r:embed="rId4">
            <a:alphaModFix/>
          </a:blip>
          <a:srcRect l="4485" t="4306" r="6861"/>
          <a:stretch/>
        </p:blipFill>
        <p:spPr>
          <a:xfrm>
            <a:off x="1655300" y="744588"/>
            <a:ext cx="2723838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1553675" y="4249350"/>
            <a:ext cx="29271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200"/>
              <a:t>https://item.taobao.com/item.htm?spm=a230r.1.14.188.60c7608eusskCZ&amp;id=550075724783&amp;ns=1&amp;abbucket=18#detail</a:t>
            </a:r>
            <a:r>
              <a:rPr lang="zh-CN" sz="1200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5585200" y="3979500"/>
            <a:ext cx="28752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200"/>
              <a:t>https://item.taobao.com/item.htm?spm=a230r.1.14.48.563759d0xUleQh&amp;id=568015306439&amp;ns=1&amp;abbucket=18#detail</a:t>
            </a:r>
            <a:r>
              <a:rPr lang="zh-CN" sz="1200">
                <a:solidFill>
                  <a:schemeClr val="dk2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487850" y="191975"/>
            <a:ext cx="3816900" cy="8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latin typeface="STKaiti"/>
                <a:ea typeface="STKaiti"/>
                <a:cs typeface="STKaiti"/>
                <a:sym typeface="STKaiti"/>
              </a:rPr>
              <a:t>书桌和椅子</a:t>
            </a:r>
            <a:endParaRPr sz="48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197375" y="1152475"/>
            <a:ext cx="1299000" cy="10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左边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4424475" y="1090175"/>
            <a:ext cx="1219800" cy="10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 右边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b="14383"/>
          <a:stretch/>
        </p:blipFill>
        <p:spPr>
          <a:xfrm>
            <a:off x="5524850" y="799801"/>
            <a:ext cx="3001625" cy="34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6850" y="1090176"/>
            <a:ext cx="2808425" cy="315497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5558213" y="4364550"/>
            <a:ext cx="29349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200">
                <a:solidFill>
                  <a:schemeClr val="dk2"/>
                </a:solidFill>
              </a:rPr>
              <a:t>https://item.taobao.com/item.htm?spm=a230r.1.14.16.326a7d814lpfHJ&amp;id=573663932805&amp;ns=1&amp;abbucket=18#detail </a:t>
            </a:r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1131250" y="4304850"/>
            <a:ext cx="32133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sz="1200">
                <a:solidFill>
                  <a:schemeClr val="dk2"/>
                </a:solidFill>
              </a:rPr>
              <a:t>https://detail.tmall.com/item.htm?spm=a230r.1.14.64.1f4a57e3SCLfh7&amp;id=569860386862&amp;ns=1&amp;abbucket=18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182375" y="57000"/>
            <a:ext cx="1578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latin typeface="STKaiti"/>
                <a:ea typeface="STKaiti"/>
                <a:cs typeface="STKaiti"/>
                <a:sym typeface="STKaiti"/>
              </a:rPr>
              <a:t>书架</a:t>
            </a:r>
            <a:endParaRPr sz="48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216500" cy="1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左边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2"/>
          </p:nvPr>
        </p:nvSpPr>
        <p:spPr>
          <a:xfrm>
            <a:off x="4613525" y="1152475"/>
            <a:ext cx="1216500" cy="1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latin typeface="STKaiti"/>
                <a:ea typeface="STKaiti"/>
                <a:cs typeface="STKaiti"/>
                <a:sym typeface="STKaiti"/>
              </a:rPr>
              <a:t>右边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/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b="15909"/>
          <a:stretch/>
        </p:blipFill>
        <p:spPr>
          <a:xfrm>
            <a:off x="1531500" y="754450"/>
            <a:ext cx="2780100" cy="31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353" y="695816"/>
            <a:ext cx="2973425" cy="32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5422075" y="3982925"/>
            <a:ext cx="31437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100">
                <a:solidFill>
                  <a:schemeClr val="dk2"/>
                </a:solidFill>
              </a:rPr>
              <a:t>https://detail.tmall.com/item.htm?spm=a230r.1.14.189.66b45d8b2FXGDP&amp;id=573437997283&amp;ns=1&amp;abbucket=18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1303275" y="4039175"/>
            <a:ext cx="31437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100">
                <a:solidFill>
                  <a:schemeClr val="dk2"/>
                </a:solidFill>
              </a:rPr>
              <a:t>https://item.taobao.com/item.htm?spm=a230r.1.14.32.66b45d8b2FXGDP&amp;id=572258108216&amp;ns=1&amp;abbucket=18#detail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541</Words>
  <Application>Microsoft Macintosh PowerPoint</Application>
  <PresentationFormat>On-screen Show (16:9)</PresentationFormat>
  <Paragraphs>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STKaiti</vt:lpstr>
      <vt:lpstr>Arial</vt:lpstr>
      <vt:lpstr>Times New Roman</vt:lpstr>
      <vt:lpstr>Simple Light</vt:lpstr>
      <vt:lpstr>我的小天地  Day 1 </vt:lpstr>
      <vt:lpstr>While we are going through this text…</vt:lpstr>
      <vt:lpstr>PowerPoint Presentation</vt:lpstr>
      <vt:lpstr>电灯  </vt:lpstr>
      <vt:lpstr>衣柜</vt:lpstr>
      <vt:lpstr>玩具</vt:lpstr>
      <vt:lpstr>海报</vt:lpstr>
      <vt:lpstr>书桌和椅子</vt:lpstr>
      <vt:lpstr>书架</vt:lpstr>
      <vt:lpstr>PowerPoint Presentation</vt:lpstr>
      <vt:lpstr>床</vt:lpstr>
      <vt:lpstr>PowerPoint Presentation</vt:lpstr>
      <vt:lpstr>PowerPoint Presentation</vt:lpstr>
      <vt:lpstr>PowerPoint Presentation</vt:lpstr>
      <vt:lpstr>PowerPoint Presentation</vt:lpstr>
      <vt:lpstr>tonight’s homework: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我的小天地  Day 1 </dc:title>
  <cp:lastModifiedBy>Meng Yeh</cp:lastModifiedBy>
  <cp:revision>5</cp:revision>
  <dcterms:modified xsi:type="dcterms:W3CDTF">2018-12-25T06:17:06Z</dcterms:modified>
</cp:coreProperties>
</file>